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ink/ink2.xml" ContentType="application/inkml+xml"/>
  <Override PartName="/ppt/ink/ink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80" r:id="rId10"/>
    <p:sldId id="263" r:id="rId11"/>
    <p:sldId id="275" r:id="rId12"/>
    <p:sldId id="264" r:id="rId13"/>
    <p:sldId id="265" r:id="rId14"/>
    <p:sldId id="281" r:id="rId15"/>
    <p:sldId id="266" r:id="rId16"/>
    <p:sldId id="278" r:id="rId17"/>
    <p:sldId id="279" r:id="rId18"/>
    <p:sldId id="267" r:id="rId19"/>
    <p:sldId id="268" r:id="rId20"/>
    <p:sldId id="277" r:id="rId21"/>
    <p:sldId id="283" r:id="rId22"/>
    <p:sldId id="284" r:id="rId23"/>
    <p:sldId id="274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9101" autoAdjust="0"/>
  </p:normalViewPr>
  <p:slideViewPr>
    <p:cSldViewPr snapToGrid="0">
      <p:cViewPr varScale="1">
        <p:scale>
          <a:sx n="100" d="100"/>
          <a:sy n="100" d="100"/>
        </p:scale>
        <p:origin x="1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7T06:05:00.2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 0 24575,'14'14'0,"-1"-4"0,-4 4 0,5 5 0,-4-8 0,4 12 0,-5-13 0,5 8 0,-8-8 0,6 3 0,-7-4 0,0 0 0,2 0 0,-6 0 0,7 0 0,-3 0 0,0 0 0,3-4 0,-7 3 0,7-3 0,-3 4 0,0 0 0,3-5 0,-7 4 0,7-2 0,-7 2 0,7-3 0,-7 3 0,7-3 0,-8 4 0,8-4 0,-7 2 0,3-2 0,0 0 0,-3 3 0,2-3 0,1 0 0,-3 3 0,3-4 0,1 1 0,-4 3 0,6-3 0,-6 4 0,7-4 0,-7 2 0,7-2 0,-7 4 0,7-4 0,-7 3 0,7-4 0,-7 5 0,6-4 0,-6 3 0,7-3 0,-7 4 0,7-5 0,-7 4 0,7-3 0,-7 4 0,3 0 0,0-4 0,-3 3 0,7-3 0,-7 4 0,3 0 0,0-4 0,-3 4 0,7-4 0,-7 4 0,3 0 0,0-4 0,-3 3 0,7-3 0,-7 4 0,7 0 0,-7 0 0,3 0 0,0-4 0,-3 3 0,3-3 0,-4 4 0,4-4 0,-3 3 0,3-3 0,0 4 0,-3 0 0,3 0 0,-4 0 0,4 0 0,-3 0 0,3 0 0,-4 0 0,0 1 0,4-1 0,-3-1 0,3 1 0,0 0 0,-3 0 0,3 0 0,-4 0 0,4-4 0,-3 3 0,3-3 0,-4 4 0,0 0 0,4 0 0,-3 0 0,3 0 0,-4 0 0,4 0 0,-3 0 0,3 0 0,0 1 0,-3 4 0,3-4 0,-4 4 0,0-5 0,4 0 0,-3 0 0,3 0 0,-4 0 0,0 0 0,0 0 0,0 0 0,4-4 0,-3 2 0,3-2 0,-4 4 0,0-1 0,0 1 0,0-1 0,4 1 0,-3 0 0,3 0 0,-4 0 0,0 0 0,0 0 0,0 0 0,0 0 0,4-1 0,-3 1 0,2-1 0,-3 1 0,0-9 0,0-9 0,0-2 0,0-6 0,0 8 0,0 0 0,0 1 0,0-5 0,0 4 0,0-3 0,0 3 0,0 1 0,0-1 0,0 0 0,0 1 0,0-1 0,0 0 0,0 1 0,0-1 0,0 0 0,-4 4 0,3-3 0,-3 3 0,4-4 0,0 0 0,0 1 0,0-2 0,-4 5 0,3-8 0,-3 7 0,4-8 0,-5 0 0,4 4 0,-3-4 0,0 4 0,3 1 0,-4 0 0,1 0 0,3 0 0,-7-5 0,7 3 0,-8-3 0,4 5 0,0 0 0,-3-1 0,7 1 0,-7 0 0,7 0 0,-8 0 0,8 0 0,-7-1 0,7 1 0,-7 0 0,3 0 0,-4 0 0,0-1 0,4 1 0,-3 0 0,2 0 0,-3 0 0,4 0 0,-3-1 0,3 1 0,-4 0 0,4 0 0,-3 0 0,3 0 0,-4 0 0,4 0 0,-3 4 0,7-4 0,-8 4 0,4-4 0,-4 0 0,0 4 0,4-3 0,-3 3 0,3 0 0,0-4 0,-4 8 0,8-7 0,-7 3 0,3-4 0,0-1 0,-3 1 0,2 0 0,1 0 0,-3 4 0,3-4 0,-4 4 0,4-4 0,-4 0 0,4 0 0,-4 0 0,4-1 0,1 2 0,0-2 0,3 1 0,-7 0 0,7 0 0,-7 4 0,7-3 0,-7 4 0,7-5 0,-7 0 0,7 0 0,-7 4 0,7-3 0,-7 4 0,7-5 0,-6 0 0,6 0 0,-7 1 0,7-1 0,-7 4 0,7-3 0,-3 3 0,4-4 0,-4 5 0,3-4 0,-3 3 0,1 0 0,2-2 0,-3 2 0,0-4 0,-1 5 0,0-4 0,-3 2 0,3-3 0,-4 1 0,4-1 0,1 0 0,1 4 0,2-3 0,-3 11 0,7 1 0,-2 6 0,7-2 0,-7-1 0,7-6 0,-7 7 0,7-7 0,-7 7 0,7-7 0,-3 3 0,0 0 0,3 1 0,-3 0 0,4 3 0,0-7 0,-4 7 0,4-7 0,-4 7 0,4-3 0,0 0 0,0 4 0,0-4 0,-4 4 0,3 0 0,-3 0 0,4 0 0,0-4 0,-4 3 0,3-3 0,-3 4 0,4 0 0,-3 0 0,2-4 0,-3 3 0,4-3 0,0 4 0,0 1 0,0-1 0,0 0 0,-4 0 0,3 0 0,-3 0 0,4 0 0,0 0 0,0 0 0,0 0 0,0 0 0,0 0 0,1 0 0,-1 0 0,-4 0 0,3 0 0,-3 0 0,0 1 0,3-1 0,-3 0 0,0 0 0,3 0 0,-3 0 0,4 0 0,-4 0 0,3-4 0,-3 3 0,0-3 0,3 4 0,-7 0 0,7 0 0,-3 1 0,0-1 0,3 0 0,-3 0 0,0 0 0,3 0 0,-3 0 0,0 0 0,4 0 0,-8 0 0,7 0 0,-7 0 0,7 0 0,-7 1 0,7-1 0,-3 5 0,0-4 0,4 4 0,-8 0 0,7-4 0,-7 4 0,7-5 0,-7 0 0,3 5 0,0-4 0,-3 4 0,3-4 0,1 4 0,-4-4 0,3 4 0,-4-1 0,4-3 0,-3 3 0,3-4 0,-4 0 0,4 0 0,-3 0 0,3 0 0,-4 1 0,0-1 0,0-1 0,0 1 0,0 0 0,0 0 0,0-1 0,0 1 0,0 0 0,0-1 0,0 0 0,0 1 0,0-1 0,0 0 0,0 1 0,0-1 0,0 0 0,0 1 0,0-1 0,0 1 0,0-1 0,0 1 0,0-8 0,0-11 0,0-1 0,0-6 0,0 8 0,0-5 0,0 4 0,0-3 0,-4 3 0,3 1 0,-3-5 0,0 4 0,-1-4 0,0 4 0,-4-4 0,8 4 0,-8-4 0,8-1 0,-7 5 0,7-4 0,-7 0 0,6-2 0,-7-4 0,4 0 0,-1 0 0,-3 0 0,3-1 0,-4 1 0,5 5 0,-4-4 0,3 3 0,0 1 0,-3-4 0,4 9 0,-5-5 0,5 6 0,-4-5 0,8 4 0,-7-4 0,3 4 0,0 1 0,-4 0 0,4 0 0,0 0 0,-3 4 0,7-3 0,-3 3 0,0 0 0,-1-4 0,0 4 0,-3 0 0,7-3 0,-7 3 0,3 0 0,-1-4 0,-2 8 0,7-7 0,-7 7 0,7-7 0,-7 3 0,3-4 0,-4 0 0,0 0 0,5 1 0,-4 3 0,7-3 0,-8 7 0,8-7 0,-7 2 0,7-3 0,-7 0 0,3 4 0,0-3 0,-4 3 0,4-5 0,-4 1 0,0 0 0,0 0 0,4 0 0,-3 0 0,3 0 0,0 0 0,-3-1 0,2-3 0,-2 3 0,2-3 0,-2 8 0,7-3 0,-6 3 0,6-3 0,-7 3 0,7-3 0,-7 3 0,7-4 0,-6 0 0,2 0 0,0 1 0,-3-1 0,7 0 0,-7 4 0,7-3 0,-3 3 0,0-4 0,3 0 0,-7 4 0,7-3 0,-3 3 0,0 0 0,3-3 0,-3 7 0,4-2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7T06:05:21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24575,'13'0'0,"-1"4"0,-4-3 0,-3 7 0,3-7 0,-3 7 0,0-3 0,3 0 0,-3 3 0,4-3 0,0 0 0,-5 3 0,4-7 0,-7 7 0,7-3 0,-3 4 0,4-4 0,-4 2 0,3-6 0,-7 8 0,7-8 0,-7 7 0,7-7 0,-7 6 0,7-6 0,-7 7 0,7-7 0,-7 7 0,7-3 0,-7 4 0,6-4 0,-6 3 0,3-4 0,0 1 0,-3 3 0,7-7 0,-7 7 0,6-3 0,-2 4 0,3-1 0,-3 0 0,2-3 0,-6 2 0,7-6 0,-7 7 0,7-7 0,-7 7 0,6-3 0,-6 4 0,7-5 0,-7 4 0,7-7 0,-7 7 0,7-3 0,-3 4 0,4 0 0,0 0 0,-4 0 0,2 0 0,-2 0 0,5-4 0,-5 3 0,3-3 0,-3 4 0,0 0 0,3 0 0,-3-4 0,0 3 0,3-3 0,-3 0 0,0 3 0,3-3 0,-3 4 0,4 0 0,-4 0 0,3-4 0,-3 3 0,0-3 0,3 4 0,-3 0 0,0 0 0,3-4 0,-3 3 0,0-3 0,3 0 0,-7 3 0,7-7 0,-7 7 0,7-7 0,-7 7 0,7-2 0,-3-1 0,0 3 0,3-7 0,-7 7 0,7-3 0,-3 4 0,4 0 0,0-1 0,-4 1 0,2-4 0,-6 3 0,8-3 0,-4 4 0,3 0 0,1 0 0,-4 0 0,3 0 0,-3 0 0,0 0 0,3 0 0,-3 0 0,0 0 0,3 0 0,-7 0 0,8 0 0,-8 5 0,7-3 0,-3 3 0,0-5 0,3 0 0,-7 0 0,3 0 0,0 0 0,-3 5 0,7-3 0,-7 3 0,7-5 0,-7 0 0,7 0 0,-7 0 0,7 0 0,-7 5 0,3-4 0,0 4 0,-3-5 0,3 0 0,1 0 0,-4 1 0,3-1 0,-4 0 0,4 0 0,-3 0 0,3 0 0,-4 0 0,4 0 0,-3 0 0,3 0 0,0-4 0,-3 4 0,3-5 0,-4 5 0,4-4 0,-3 3 0,2-3 0,-3 4 0,0-1 0,0 1 0,4-4 0,-3 2 0,3-2 0,-4 3 0,0 0 0,0 1 0,0-1 0,0 1 0,0-1 0,0 1 0,0-1 0,0 1 0,0-1 0,0 1 0,-4-5 0,3 4 0,-3-4 0,4 5 0,-4-1 0,3 1 0,-3-1 0,4 1 0,0-1 0,-4 0 0,3 1 0,-6-1 0,2-4 0,-3 0 0,0-4 0,3-4 0,1-1 0,4-4 0,0 0 0,0 0 0,0 0 0,0 0 0,0 0 0,0 0 0,0-1 0,0 1 0,0 0 0,0 0 0,0 0 0,-4 0 0,3 0 0,-3 0 0,4 0 0,-4 0 0,3-1 0,-3 1 0,1 0 0,2 0 0,-3 0 0,4 0 0,-4 0 0,3 1 0,-3-1 0,-1 0 0,4 0 0,-3 0 0,4 0 0,-4 0 0,4 0 0,-4 0 0,4 0 0,0-1 0,0 1 0,0 0 0,-4 0 0,3 0 0,-4-1 0,5 1 0,-4 0 0,3 0 0,-3 0 0,4-1 0,0-4 0,-4 4 0,3-4 0,-7 4 0,7-4 0,-3 4 0,0-4 0,3 5 0,-8-6 0,8 5 0,-8-4 0,8 5 0,-7-1 0,7-4 0,-7 4 0,3-4 0,0 4 0,1 1 0,-1 0 0,4-5 0,-7 4 0,7-5 0,-7 6 0,7 0 0,-7 0 0,7 0 0,-8-1 0,8 1 0,-7 0 0,7 0 0,-7 0 0,7-1 0,-7 1 0,7-5 0,-7 4 0,2-4 0,1-1 0,-3 5 0,7-4 0,-7 0 0,7 3 0,-8-3 0,8 0 0,-7 4 0,7-4 0,-7 5 0,7-1 0,-7 1 0,7 0 0,-7 0 0,7 0 0,-8 0 0,4 0 0,0 0 0,-2 0 0,6 0 0,-7 0 0,7 0 0,-7 4 0,7-3 0,-7 3 0,7-4 0,-7 0 0,7 1 0,-7 3 0,7-3 0,-7 7 0,7-7 0,-7 7 0,3-7 0,0 3 0,-3 0 0,7-3 0,-8 7 0,8-7 0,-7 7 0,3-7 0,-4 7 0,5-6 0,-4 6 0,3-3 0,0 0 0,-2 3 0,6-7 0,-3 3 0,4-4 0,-4 5 0,3-4 0,-7 7 0,7-7 0,9 18 0,-5-7 0,12 14 0,-10-8 0,0 0 0,3 0 0,-7 0 0,7-4 0,-7 3 0,7-3 0,-7 4 0,7 0 0,-3 0 0,4 0 0,0 0 0,-4 0 0,3 0 0,-3 0 0,5 0 0,-1 0 0,0 0 0,0 5 0,0-3 0,-3 3 0,2-5 0,-3 0 0,5 5 0,-5-4 0,3 4 0,-7-5 0,7 0 0,-3 0 0,0 0 0,3 0 0,-7 0 0,7 1 0,-7-1 0,7 0 0,-7 0 0,8 0 0,-4 0 0,0 0 0,3 0 0,-3 0 0,0 0 0,3 0 0,-7 0 0,7 0 0,-3 0 0,0 1 0,3-1 0,-7 0 0,7 0 0,-7 0 0,7 0 0,-7 0 0,8 0 0,-8 0 0,3 0 0,0 1 0,-3-1 0,7 0 0,-7 0 0,3 0 0,0 0 0,-3 0 0,3 0 0,0 0 0,-3 0 0,3 0 0,0 0 0,-3 1 0,7 3 0,-7-3 0,3 3 0,-4-4 0,4 0 0,-3 0 0,3 0 0,0 0 0,-3 0 0,3 1 0,-4-1 0,0 0 0,0 0 0,4-4 0,-3 3 0,3-3 0,-4 4 0,0 0 0,0-1 0,0 1 0,4-1 0,-3 1 0,3 0 0,-4 0 0,0-1 0,0 1 0,0-1 0,0 1 0,0-1 0,0 1 0,0-1 0,0 1 0,0-1 0,0 1 0,0-1 0,-3-4 0,2 4 0,-7-7 0,7 6 0,-2-2 0,3 4 0,-4-5 0,3 4 0,-7-8 0,3 4 0,-4-4 0,5 4 0,0-3 0,4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AC90-A536-43C4-9EED-C28E5B11CABD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2BA42-B81C-4603-ADAB-663DD3D3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8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8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TBS </a:t>
            </a:r>
            <a:r>
              <a:rPr lang="en-US" dirty="0" err="1"/>
              <a:t>tím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THP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: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mạch,TAPVR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thiểu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thân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TBS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MAPCAs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XQ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TBS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XQ, SV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ở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BN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hít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>
                <a:sym typeface="Wingdings" panose="05000000000000000000" pitchFamily="2" charset="2"/>
              </a:rPr>
              <a:t> sơ </a:t>
            </a:r>
            <a:r>
              <a:rPr lang="en-US" dirty="0" err="1">
                <a:sym typeface="Wingdings" panose="05000000000000000000" pitchFamily="2" charset="2"/>
              </a:rPr>
              <a:t>sinh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trẻ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nhỏ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dễ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Lồng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dẹt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đk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ớc-sau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nhỏ</a:t>
            </a:r>
            <a:r>
              <a:rPr lang="en-US" dirty="0">
                <a:sym typeface="Wingdings" panose="05000000000000000000" pitchFamily="2" charset="2"/>
              </a:rPr>
              <a:t>), </a:t>
            </a:r>
            <a:r>
              <a:rPr lang="en-US" dirty="0" err="1">
                <a:sym typeface="Wingdings" panose="05000000000000000000" pitchFamily="2" charset="2"/>
              </a:rPr>
              <a:t>hoặc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chụp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ớc</a:t>
            </a:r>
            <a:r>
              <a:rPr lang="en-US">
                <a:sym typeface="Wingdings" panose="05000000000000000000" pitchFamily="2" charset="2"/>
              </a:rPr>
              <a:t> tư </a:t>
            </a:r>
            <a:r>
              <a:rPr lang="en-US" dirty="0" err="1">
                <a:sym typeface="Wingdings" panose="05000000000000000000" pitchFamily="2" charset="2"/>
              </a:rPr>
              <a:t>thế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nằm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bóng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tim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err="1">
                <a:sym typeface="Wingdings" panose="05000000000000000000" pitchFamily="2" charset="2"/>
              </a:rPr>
              <a:t>giả</a:t>
            </a:r>
            <a:r>
              <a:rPr lang="en-US">
                <a:sym typeface="Wingdings" panose="05000000000000000000" pitchFamily="2" charset="2"/>
              </a:rPr>
              <a:t> tạo</a:t>
            </a:r>
          </a:p>
          <a:p>
            <a:r>
              <a:rPr lang="en-US">
                <a:sym typeface="Wingdings" panose="05000000000000000000" pitchFamily="2" charset="2"/>
              </a:rPr>
              <a:t>Lớn từng bờ phải/ trái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4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sau-trước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: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4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: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Phim</a:t>
            </a:r>
            <a:r>
              <a:rPr lang="en-US" dirty="0"/>
              <a:t> PA: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do </a:t>
            </a:r>
            <a:r>
              <a:rPr lang="en-US" dirty="0" err="1"/>
              <a:t>lớn</a:t>
            </a:r>
            <a:r>
              <a:rPr lang="en-US" dirty="0"/>
              <a:t> RV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/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dãn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dày</a:t>
            </a:r>
            <a:r>
              <a:rPr lang="en-US" dirty="0">
                <a:sym typeface="Wingdings" panose="05000000000000000000" pitchFamily="2" charset="2"/>
              </a:rPr>
              <a:t> + </a:t>
            </a:r>
            <a:r>
              <a:rPr lang="en-US" dirty="0" err="1">
                <a:sym typeface="Wingdings" panose="05000000000000000000" pitchFamily="2" charset="2"/>
              </a:rPr>
              <a:t>dãn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cung</a:t>
            </a:r>
            <a:r>
              <a:rPr lang="en-US" dirty="0">
                <a:sym typeface="Wingdings" panose="05000000000000000000" pitchFamily="2" charset="2"/>
              </a:rPr>
              <a:t> d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Phim</a:t>
            </a:r>
            <a:r>
              <a:rPr lang="en-US">
                <a:sym typeface="Wingdings" panose="05000000000000000000" pitchFamily="2" charset="2"/>
              </a:rPr>
              <a:t> nghiêng: </a:t>
            </a:r>
            <a:r>
              <a:rPr lang="en-US" dirty="0" err="1">
                <a:sym typeface="Wingdings" panose="05000000000000000000" pitchFamily="2" charset="2"/>
              </a:rPr>
              <a:t>chính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xác</a:t>
            </a:r>
            <a:r>
              <a:rPr lang="en-US" dirty="0">
                <a:sym typeface="Wingdings" panose="05000000000000000000" pitchFamily="2" charset="2"/>
              </a:rPr>
              <a:t> h</a:t>
            </a:r>
            <a:r>
              <a:rPr lang="vi-VN" dirty="0">
                <a:sym typeface="Wingdings" panose="05000000000000000000" pitchFamily="2" charset="2"/>
              </a:rPr>
              <a:t>ơ</a:t>
            </a:r>
            <a:r>
              <a:rPr lang="en-US" dirty="0">
                <a:sym typeface="Wingdings" panose="05000000000000000000" pitchFamily="2" charset="2"/>
              </a:rPr>
              <a:t>n  </a:t>
            </a:r>
            <a:r>
              <a:rPr lang="en-US" dirty="0" err="1">
                <a:sym typeface="Wingdings" panose="05000000000000000000" pitchFamily="2" charset="2"/>
              </a:rPr>
              <a:t>đầy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khoảng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x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: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/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do </a:t>
            </a:r>
            <a:r>
              <a:rPr lang="en-US" dirty="0" err="1"/>
              <a:t>tăng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/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xoáy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4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Phế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 ứ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 </a:t>
            </a:r>
            <a:r>
              <a:rPr lang="en-US" dirty="0" err="1">
                <a:sym typeface="Wingdings" panose="05000000000000000000" pitchFamily="2" charset="2"/>
              </a:rPr>
              <a:t>phổi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tạo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Giảm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tạo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thiếu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dịch</a:t>
            </a:r>
            <a:r>
              <a:rPr lang="en-US" dirty="0">
                <a:sym typeface="Wingdings" panose="05000000000000000000" pitchFamily="2" charset="2"/>
              </a:rPr>
              <a:t>, c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BA42-B81C-4603-ADAB-663DD3D3D0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987E-D3DF-43DD-8845-E898CBD7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0CA09-AD4A-42BA-B995-F87E5954A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8965-77AC-49F4-B6B5-F7F847E5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2BF6-2136-4D3B-ADAF-0739B11C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D28A5-223A-45EA-89D1-0BFD3F50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B775-DCC5-4585-AAA2-2E577B25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C517F-3DA9-4A17-86F9-5C0CD306F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61FF2-026B-47D1-BD9C-9C413254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BA6B-57D9-4089-B315-D0184748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951D-BD46-4704-B7CA-0ED6F6DC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1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CFCEE-8D5D-4C23-904B-8CEDCACB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BE66F-FBD9-4E3C-8C85-EF22DCD33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59D9-D14D-4E31-8C92-3E5A1252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5007A-8632-4B8B-B40B-F77CF0E3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7B057-2CC3-4079-8F1B-B8AE033F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BC3E-89C8-4E35-BE67-418B8E60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229C-2861-433E-A028-85721FE6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7106-B27C-4723-BC0D-3B69937F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C2A1-E3B3-4B7D-8039-E90C94E8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9035C-8312-424B-BF49-A6DD7EFF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3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86B5-07EB-453A-BE6A-9012907A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6B22-06A5-4789-8F30-C9A727A21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194D-D9BF-473E-A98E-EE100AB3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53E68-92A5-4636-8515-65718D9D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476C-F373-4D27-B3F6-ABAEADDA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FE1D-C36C-4DBB-9742-44A655BA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60E7-7800-4717-A18E-B9F4CE377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5CFBA-B72F-499D-B226-AD4F618EF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DD0C8-2B88-47E4-A76D-8E34CF67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4BC50-9A05-4154-8CBF-93D5878A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1866-564C-4BA4-AAD6-7624DA88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4B61-49AA-4722-8318-58BEE02D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829C8-7801-45E8-92B6-E654F0AA3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87281-51A2-433B-8EEF-CCF5CFDFD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6D338-2157-4ACE-95BB-BAE8DF8A4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CB8CB-3CEC-4D55-8CFB-8125C9A90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7FBA8-6EF6-4709-ABA2-F2A03601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34184-3768-4135-89AF-58DB500E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8DFB8-914A-4652-BFC4-5DB1A342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3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0B22-274D-45C2-AE24-87429D5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53FE-F9C7-485B-9F5C-29CFFEAC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F651-7B51-425F-90FD-BA50BC2C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605FB-B529-4344-BDC9-5302CAE9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8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B99C1-4DC5-48B2-8B81-8375EA39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A02FF-3BF5-4DAA-82C8-DF2C0244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19114-0E26-4E3B-8B9A-A2E29A2B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441C-5737-45D5-9037-C080219D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107C-6EEC-4DD3-80DA-0CE64CFC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01130-BE23-4D4F-9C88-C33D5F067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8E9EC-F1D7-4C32-BD28-B313715A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E787D-4059-4FA8-9E5B-9189A85B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A787A-6639-453F-974E-ADDCE328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6A13-926C-4D37-B1CB-5F52FB86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202A5-EC5E-4665-BBBB-BDEC6DD60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0E77-40F9-4EC8-956C-E757588B1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71B09-F693-48B5-BE68-921CE245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08F49-092A-4F0A-99B4-739A122A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BA224-4971-41AE-BC37-9B0F3DBE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ACE51-5B80-4F64-B16E-BDDD054E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2223E-9FD1-4741-B11E-9F0821D01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A952-847D-442B-9D28-4607F230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564E-6162-4B3A-98FC-3712E634851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BA19-0D79-46B9-88DC-5408C4BF8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3507-71F2-4243-A126-1DAFC27BA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0872A-4FC8-4056-8D37-4D2BD4471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6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7946-655D-4F28-99CC-123D26F44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168328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X QUANG BỆNH LÍ TIM MẠCH</a:t>
            </a:r>
            <a:br>
              <a:rPr lang="en-US" b="1" dirty="0"/>
            </a:br>
            <a:r>
              <a:rPr lang="en-US" b="1" dirty="0"/>
              <a:t>TRẺ 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130CC-F13B-4A70-9C4F-E7AF8D69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901" y="4572000"/>
            <a:ext cx="4491428" cy="1334125"/>
          </a:xfrm>
          <a:solidFill>
            <a:srgbClr val="00B050"/>
          </a:solidFill>
        </p:spPr>
        <p:txBody>
          <a:bodyPr>
            <a:normAutofit fontScale="92500"/>
          </a:bodyPr>
          <a:lstStyle/>
          <a:p>
            <a:pPr algn="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BS. LÊ NGUYỄN PHÚ QUÝ</a:t>
            </a:r>
          </a:p>
          <a:p>
            <a:pPr algn="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ĐH Y DƯỢC TP.HCM</a:t>
            </a:r>
          </a:p>
        </p:txBody>
      </p:sp>
    </p:spTree>
    <p:extLst>
      <p:ext uri="{BB962C8B-B14F-4D97-AF65-F5344CB8AC3E}">
        <p14:creationId xmlns:p14="http://schemas.microsoft.com/office/powerpoint/2010/main" val="383282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6D29-32AE-4BCC-B923-4F9D128B5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THẤT PHẢI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MỎM TIM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GÓC TÂM HOÀNH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152C6-18A5-47A6-A522-F1E931D5E2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25" y="1690688"/>
            <a:ext cx="6362075" cy="49433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820BB5-D7FA-DD45-B25B-A76129CC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CHẨN ĐOÁN LỚN CÁC BUỒNG TIM</a:t>
            </a:r>
          </a:p>
        </p:txBody>
      </p:sp>
    </p:spTree>
    <p:extLst>
      <p:ext uri="{BB962C8B-B14F-4D97-AF65-F5344CB8AC3E}">
        <p14:creationId xmlns:p14="http://schemas.microsoft.com/office/powerpoint/2010/main" val="124128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E23A-6172-477F-9F3E-7A64CEF8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448" y="342900"/>
            <a:ext cx="3875751" cy="77301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 sz="3600" dirty="0">
                <a:latin typeface="Calibri" panose="020F0502020204030204" pitchFamily="34" charset="0"/>
                <a:cs typeface="Calibri" panose="020F0502020204030204" pitchFamily="34" charset="0"/>
              </a:rPr>
              <a:t>LỚN THẤT PHẢI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BD0D4-FCAF-48AD-8E2F-214DB818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486A8FF-95BB-43CA-8071-22C29DE4C28C}"/>
              </a:ext>
            </a:extLst>
          </p:cNvPr>
          <p:cNvSpPr txBox="1">
            <a:spLocks/>
          </p:cNvSpPr>
          <p:nvPr/>
        </p:nvSpPr>
        <p:spPr>
          <a:xfrm>
            <a:off x="8011448" y="1536290"/>
            <a:ext cx="3663481" cy="1108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/>
              <a:t>Mỏm tim</a:t>
            </a:r>
          </a:p>
          <a:p>
            <a:r>
              <a:rPr lang="vi-VN" sz="2400"/>
              <a:t>Góc tâm hoành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846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EB7E-0522-4315-BB41-60C1573E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50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sz="3200" dirty="0" err="1"/>
              <a:t>Tăng</a:t>
            </a:r>
            <a:r>
              <a:rPr lang="en-US" sz="3200" dirty="0"/>
              <a:t> (</a:t>
            </a:r>
            <a:r>
              <a:rPr lang="en-US" sz="3200" dirty="0" err="1"/>
              <a:t>áp</a:t>
            </a:r>
            <a:r>
              <a:rPr lang="en-US" sz="3200" dirty="0"/>
              <a:t> </a:t>
            </a:r>
            <a:r>
              <a:rPr lang="en-US" sz="3200" dirty="0" err="1"/>
              <a:t>lực</a:t>
            </a:r>
            <a:r>
              <a:rPr lang="en-US" sz="3200" dirty="0"/>
              <a:t>, l</a:t>
            </a:r>
            <a:r>
              <a:rPr lang="vi-VN" sz="3200" dirty="0"/>
              <a:t>ư</a:t>
            </a:r>
            <a:r>
              <a:rPr lang="en-US" sz="3200" dirty="0"/>
              <a:t>u l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…) </a:t>
            </a:r>
            <a:r>
              <a:rPr lang="en-US" sz="3200" dirty="0">
                <a:sym typeface="Wingdings" panose="05000000000000000000" pitchFamily="2" charset="2"/>
              </a:rPr>
              <a:t> “</a:t>
            </a:r>
            <a:r>
              <a:rPr lang="en-US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phồng</a:t>
            </a:r>
            <a:r>
              <a:rPr lang="en-US" sz="3200" dirty="0">
                <a:sym typeface="Wingdings" panose="05000000000000000000" pitchFamily="2" charset="2"/>
              </a:rPr>
              <a:t>”</a:t>
            </a:r>
          </a:p>
          <a:p>
            <a:pPr>
              <a:buFontTx/>
              <a:buChar char="-"/>
            </a:pPr>
            <a:endParaRPr lang="en-US" sz="32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sz="3200" dirty="0" err="1">
                <a:sym typeface="Wingdings" panose="05000000000000000000" pitchFamily="2" charset="2"/>
              </a:rPr>
              <a:t>Thiểu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sản</a:t>
            </a:r>
            <a:r>
              <a:rPr lang="en-US" sz="3200" dirty="0">
                <a:sym typeface="Wingdings" panose="05000000000000000000" pitchFamily="2" charset="2"/>
              </a:rPr>
              <a:t>, </a:t>
            </a:r>
            <a:r>
              <a:rPr lang="en-US" sz="3200" dirty="0" err="1">
                <a:sym typeface="Wingdings" panose="05000000000000000000" pitchFamily="2" charset="2"/>
              </a:rPr>
              <a:t>giảm</a:t>
            </a:r>
            <a:r>
              <a:rPr lang="en-US" sz="3200" dirty="0">
                <a:sym typeface="Wingdings" panose="05000000000000000000" pitchFamily="2" charset="2"/>
              </a:rPr>
              <a:t>, </a:t>
            </a:r>
            <a:r>
              <a:rPr lang="en-US" sz="3200" dirty="0" err="1">
                <a:sym typeface="Wingdings" panose="05000000000000000000" pitchFamily="2" charset="2"/>
              </a:rPr>
              <a:t>teo</a:t>
            </a:r>
            <a:r>
              <a:rPr lang="en-US" sz="3200" dirty="0">
                <a:sym typeface="Wingdings" panose="05000000000000000000" pitchFamily="2" charset="2"/>
              </a:rPr>
              <a:t>  “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lõm</a:t>
            </a:r>
            <a:r>
              <a:rPr lang="en-US" sz="3200" dirty="0">
                <a:sym typeface="Wingdings" panose="05000000000000000000" pitchFamily="2" charset="2"/>
              </a:rPr>
              <a:t>”/ </a:t>
            </a:r>
            <a:r>
              <a:rPr lang="en-US" sz="3200" dirty="0" err="1">
                <a:sym typeface="Wingdings" panose="05000000000000000000" pitchFamily="2" charset="2"/>
              </a:rPr>
              <a:t>không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có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7FD7F2-EF27-4A2B-BD20-EEF0312BF1D2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028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BẤT TH</a:t>
            </a:r>
            <a:r>
              <a:rPr lang="vi-VN" sz="4000" b="1" dirty="0">
                <a:latin typeface="Calibri Light" panose="020F0302020204030204" pitchFamily="34" charset="0"/>
              </a:rPr>
              <a:t>Ư</a:t>
            </a:r>
            <a:r>
              <a:rPr lang="en-US" sz="4000" b="1" dirty="0"/>
              <a:t>ỜNG CUNG ĐẠI ĐM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86EBB1-0A04-A54E-9371-1B7F0CA330C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1" r="50183"/>
          <a:stretch/>
        </p:blipFill>
        <p:spPr bwMode="auto">
          <a:xfrm>
            <a:off x="6984999" y="939801"/>
            <a:ext cx="4673601" cy="5702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F7BDC4-CCAC-2B47-9738-9BEE03D5B80E}"/>
                  </a:ext>
                </a:extLst>
              </p14:cNvPr>
              <p14:cNvContentPartPr/>
              <p14:nvPr/>
            </p14:nvContentPartPr>
            <p14:xfrm>
              <a:off x="9953058" y="3216600"/>
              <a:ext cx="222840" cy="42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F7BDC4-CCAC-2B47-9738-9BEE03D5B8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5029" y="3198600"/>
                <a:ext cx="258538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D8E3D8-6A5F-7541-8970-B083CE41F493}"/>
                  </a:ext>
                </a:extLst>
              </p14:cNvPr>
              <p14:cNvContentPartPr/>
              <p14:nvPr/>
            </p14:nvContentPartPr>
            <p14:xfrm>
              <a:off x="9670759" y="2690620"/>
              <a:ext cx="291960" cy="488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D8E3D8-6A5F-7541-8970-B083CE41F4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2759" y="2672620"/>
                <a:ext cx="32760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8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4C2BE-55AF-4A13-8CF9-E4F6A8E1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CUNG ĐM PHỔI PHỒNG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DC40A-1901-4D06-BE4E-636616C83A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87500"/>
            <a:ext cx="6705601" cy="51720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6AE586-AE63-4644-8820-0C8CADE7F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BẤT TH</a:t>
            </a:r>
            <a:r>
              <a:rPr lang="vi-VN" sz="4000" dirty="0">
                <a:latin typeface="Calibri Light" panose="020F0302020204030204" pitchFamily="34" charset="0"/>
              </a:rPr>
              <a:t>Ư</a:t>
            </a:r>
            <a:r>
              <a:rPr lang="en-US" sz="4000" dirty="0"/>
              <a:t>ỜNG CUNG ĐẠI ĐM</a:t>
            </a:r>
          </a:p>
        </p:txBody>
      </p:sp>
    </p:spTree>
    <p:extLst>
      <p:ext uri="{BB962C8B-B14F-4D97-AF65-F5344CB8AC3E}">
        <p14:creationId xmlns:p14="http://schemas.microsoft.com/office/powerpoint/2010/main" val="197710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4C2BE-55AF-4A13-8CF9-E4F6A8E1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A65DA-A987-0342-9A19-1F7474DF3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" r="3020" b="10671"/>
          <a:stretch/>
        </p:blipFill>
        <p:spPr>
          <a:xfrm>
            <a:off x="669213" y="681038"/>
            <a:ext cx="5109287" cy="55525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F070CF-37E9-C64F-8E53-1B092E5A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13" y="9366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CUNG ĐM PHỔI PHỒNG</a:t>
            </a:r>
            <a:endParaRPr lang="en-VN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3A99D-83B9-5141-9081-A8ABFDC0B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3" t="5555" r="13333" b="9931"/>
          <a:stretch/>
        </p:blipFill>
        <p:spPr>
          <a:xfrm>
            <a:off x="5845568" y="681036"/>
            <a:ext cx="6117832" cy="55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3E0-3504-498E-BC84-87FB4CDE2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CUNG ĐM PHỔI “LÕM”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673D4-C75F-4976-91B1-D1475AAF91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83" y="1825625"/>
            <a:ext cx="5441430" cy="4667250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014379-7BAE-4F12-A2B8-552905EBEB5B}"/>
              </a:ext>
            </a:extLst>
          </p:cNvPr>
          <p:cNvCxnSpPr/>
          <p:nvPr/>
        </p:nvCxnSpPr>
        <p:spPr>
          <a:xfrm flipH="1">
            <a:off x="8529403" y="3761451"/>
            <a:ext cx="329784" cy="239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05EB4CF-C075-42C6-B7B6-12D31E1FE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BẤT TH</a:t>
            </a:r>
            <a:r>
              <a:rPr lang="vi-VN" sz="3600" dirty="0">
                <a:latin typeface="Calibri Light" panose="020F0302020204030204" pitchFamily="34" charset="0"/>
              </a:rPr>
              <a:t>Ư</a:t>
            </a:r>
            <a:r>
              <a:rPr lang="en-US" sz="3600" dirty="0"/>
              <a:t>ỜNG CUNG ĐẠI ĐM</a:t>
            </a:r>
          </a:p>
        </p:txBody>
      </p:sp>
    </p:spTree>
    <p:extLst>
      <p:ext uri="{BB962C8B-B14F-4D97-AF65-F5344CB8AC3E}">
        <p14:creationId xmlns:p14="http://schemas.microsoft.com/office/powerpoint/2010/main" val="220510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4C2BE-55AF-4A13-8CF9-E4F6A8E1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6AE586-AE63-4644-8820-0C8CADE7F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5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TƯƠNG QUAN HAI ĐẠI ĐM</a:t>
            </a:r>
            <a:endParaRPr 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14F6D-6F45-574B-A2C2-F6F7E4EFF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-2346" r="12962" b="5062"/>
          <a:stretch/>
        </p:blipFill>
        <p:spPr>
          <a:xfrm rot="5400000">
            <a:off x="6500484" y="1183945"/>
            <a:ext cx="5172736" cy="532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44AC0-F0A7-A74E-AFEE-95D510023374}"/>
              </a:ext>
            </a:extLst>
          </p:cNvPr>
          <p:cNvSpPr txBox="1"/>
          <p:nvPr/>
        </p:nvSpPr>
        <p:spPr>
          <a:xfrm>
            <a:off x="838200" y="1825625"/>
            <a:ext cx="492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/>
              <a:t>TƯƠNG QUAN BÌNH THƯỜNG ?</a:t>
            </a:r>
          </a:p>
          <a:p>
            <a:endParaRPr lang="en-VN" sz="2800" dirty="0"/>
          </a:p>
          <a:p>
            <a:endParaRPr lang="en-VN" sz="2800" dirty="0"/>
          </a:p>
          <a:p>
            <a:endParaRPr lang="en-VN" sz="2800" dirty="0"/>
          </a:p>
          <a:p>
            <a:endParaRPr lang="en-VN" sz="2800" dirty="0"/>
          </a:p>
          <a:p>
            <a:endParaRPr lang="en-VN" sz="2800" dirty="0"/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272969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4412-C91E-40FD-97E9-3B6CDB70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KIỂU TUẦN HOÀN PHỔI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2793-769E-45FA-AC80-6F888423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="1" dirty="0"/>
              <a:t>BÌNH THƯỜNG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TĂNG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GIẢM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NGUYÊN PHÁT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THỨ PHÁT</a:t>
            </a:r>
          </a:p>
          <a:p>
            <a:pPr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TÌNH TRẠNG KHÁC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6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4412-C91E-40FD-97E9-3B6CDB70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TUẦN HOÀN PHỔI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2793-769E-45FA-AC80-6F888423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TUẦN HOÀN PHỔI TĂNG</a:t>
            </a:r>
          </a:p>
          <a:p>
            <a:r>
              <a:rPr lang="en-US" dirty="0" err="1"/>
              <a:t>Đậm</a:t>
            </a:r>
            <a:r>
              <a:rPr lang="en-US" dirty="0"/>
              <a:t> </a:t>
            </a:r>
            <a:r>
              <a:rPr lang="en-US" dirty="0" err="1"/>
              <a:t>rốn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ra 1/3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phế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lang="en-US" dirty="0"/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95877-9A7D-4240-A987-AF9E0EB5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107"/>
          <a:stretch/>
        </p:blipFill>
        <p:spPr>
          <a:xfrm rot="5400000">
            <a:off x="7007217" y="984750"/>
            <a:ext cx="4991724" cy="50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6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932B-4816-47A0-B612-FF145EC1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TUẦN HOÀN PHỔI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1B49-9944-4D1A-B647-6AB355D2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TUẦN HOÀN PHỔI GIẢM</a:t>
            </a:r>
          </a:p>
          <a:p>
            <a:r>
              <a:rPr lang="en-US" dirty="0" err="1"/>
              <a:t>Rốn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1/3 </a:t>
            </a:r>
            <a:r>
              <a:rPr lang="en-US" dirty="0" err="1"/>
              <a:t>trong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phế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phế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“</a:t>
            </a:r>
            <a:r>
              <a:rPr lang="en-US" b="1" dirty="0" err="1">
                <a:sym typeface="Wingdings" panose="05000000000000000000" pitchFamily="2" charset="2"/>
              </a:rPr>
              <a:t>tăng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sáng</a:t>
            </a:r>
            <a:r>
              <a:rPr lang="en-US" b="1" dirty="0">
                <a:sym typeface="Wingdings" panose="05000000000000000000" pitchFamily="2" charset="2"/>
              </a:rPr>
              <a:t>”</a:t>
            </a:r>
            <a:endParaRPr lang="en-US" b="1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mảnh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1F63D-63ED-4550-8D47-57F061D7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06" y="1503440"/>
            <a:ext cx="4764646" cy="50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1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DF64-E265-43C5-8F4D-9A44CA64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DE14-BBA9-4F92-86F0-4262752EA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–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ngực</a:t>
            </a:r>
            <a:r>
              <a:rPr lang="en-US" dirty="0"/>
              <a:t>,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vi-VN" dirty="0"/>
              <a:t>ự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to</a:t>
            </a:r>
          </a:p>
          <a:p>
            <a:pPr marL="514350" indent="-514350">
              <a:buAutoNum type="arabicPeriod"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mốc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bờ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9AC3-CCB6-4ABD-BEAF-94068ABC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189"/>
          </a:xfrm>
        </p:spPr>
        <p:txBody>
          <a:bodyPr/>
          <a:lstStyle/>
          <a:p>
            <a:r>
              <a:rPr lang="en-US"/>
              <a:t>TUẦN HOÀN PHỔI</a:t>
            </a:r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2E1537-71B3-41F4-9931-8C79A801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TUẦN HOÀN PHỔI GIẢM 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trong</a:t>
            </a:r>
            <a:r>
              <a:rPr lang="en-US" b="1" dirty="0">
                <a:solidFill>
                  <a:srgbClr val="FF0000"/>
                </a:solidFill>
              </a:rPr>
              <a:t> HC EISENMENGER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Rốn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 ?</a:t>
            </a:r>
          </a:p>
          <a:p>
            <a:r>
              <a:rPr lang="en-US" dirty="0" err="1"/>
              <a:t>Cung</a:t>
            </a:r>
            <a:r>
              <a:rPr lang="en-US" dirty="0"/>
              <a:t> ĐMP ?</a:t>
            </a:r>
          </a:p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film, looking, white, black&#10;&#10;Description automatically generated">
            <a:extLst>
              <a:ext uri="{FF2B5EF4-FFF2-40B4-BE49-F238E27FC236}">
                <a16:creationId xmlns:a16="http://schemas.microsoft.com/office/drawing/2014/main" id="{6DEA2C98-42BD-4C30-A10D-EC4720241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0" y="1208315"/>
            <a:ext cx="7440066" cy="5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2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D89C-94DD-444D-AF9B-D128FEC8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87325"/>
            <a:ext cx="10515600" cy="981075"/>
          </a:xfrm>
        </p:spPr>
        <p:txBody>
          <a:bodyPr/>
          <a:lstStyle/>
          <a:p>
            <a:r>
              <a:rPr lang="en-VN" dirty="0"/>
              <a:t>TUẦN HOÀN PHỔI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E5A06-CBC8-0846-8051-6E856612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r="13566"/>
          <a:stretch/>
        </p:blipFill>
        <p:spPr>
          <a:xfrm rot="5400000">
            <a:off x="5453062" y="554039"/>
            <a:ext cx="5324475" cy="6045200"/>
          </a:xfrm>
        </p:spPr>
      </p:pic>
    </p:spTree>
    <p:extLst>
      <p:ext uri="{BB962C8B-B14F-4D97-AF65-F5344CB8AC3E}">
        <p14:creationId xmlns:p14="http://schemas.microsoft.com/office/powerpoint/2010/main" val="410015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C3F9-CFB2-5044-9F62-08C31C1E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VN" dirty="0"/>
              <a:t>uần hoàn bàng hệ ?</a:t>
            </a:r>
          </a:p>
        </p:txBody>
      </p:sp>
      <p:pic>
        <p:nvPicPr>
          <p:cNvPr id="4" name="20210511_142427.mp4" descr="20210511_142427.mp4">
            <a:hlinkClick r:id="" action="ppaction://media"/>
            <a:extLst>
              <a:ext uri="{FF2B5EF4-FFF2-40B4-BE49-F238E27FC236}">
                <a16:creationId xmlns:a16="http://schemas.microsoft.com/office/drawing/2014/main" id="{BAE0FE02-C216-2445-9E37-E9F9DAC524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7371" y="1690688"/>
            <a:ext cx="7975780" cy="4486275"/>
          </a:xfrm>
        </p:spPr>
      </p:pic>
    </p:spTree>
    <p:extLst>
      <p:ext uri="{BB962C8B-B14F-4D97-AF65-F5344CB8AC3E}">
        <p14:creationId xmlns:p14="http://schemas.microsoft.com/office/powerpoint/2010/main" val="20387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715E-C907-447A-97FD-82BE372A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TUẦN HOÀN PHỔI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252C-75A4-4EAB-B3AC-4DF8F1026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TRÁNH SAI LẦM!!!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TBS TÍM </a:t>
            </a:r>
            <a:r>
              <a:rPr lang="en-US" b="1" dirty="0">
                <a:solidFill>
                  <a:srgbClr val="FF0000"/>
                </a:solidFill>
              </a:rPr>
              <a:t>KHÔNG ĐỒNG NGHĨA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TUẦN HOÀN PHỔI GIẢM</a:t>
            </a:r>
          </a:p>
        </p:txBody>
      </p:sp>
    </p:spTree>
    <p:extLst>
      <p:ext uri="{BB962C8B-B14F-4D97-AF65-F5344CB8AC3E}">
        <p14:creationId xmlns:p14="http://schemas.microsoft.com/office/powerpoint/2010/main" val="348747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AEA7-5620-4385-82CC-36D836D3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4FCF-B406-4E4E-8D86-4FC00510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Bóng</a:t>
            </a:r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tim</a:t>
            </a:r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 to ? </a:t>
            </a: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Chỉ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số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tim-lồng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ngực</a:t>
            </a: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Bờ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tim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có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bất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th</a:t>
            </a:r>
            <a:r>
              <a:rPr lang="vi-VN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ư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ờng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không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Bờ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phải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Bờ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trái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Định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vị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cấu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trúc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bất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err="1">
                <a:sym typeface="Wingdings" panose="05000000000000000000" pitchFamily="2" charset="2"/>
              </a:rPr>
              <a:t>thường</a:t>
            </a: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Tuần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hoàn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phổi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nh</a:t>
            </a:r>
            <a:r>
              <a:rPr lang="vi-VN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ư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thế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nào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1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14E3-E52E-4F4D-816B-FD1CA397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1104"/>
          </a:xfrm>
        </p:spPr>
        <p:txBody>
          <a:bodyPr/>
          <a:lstStyle/>
          <a:p>
            <a:r>
              <a:rPr lang="en-US" dirty="0"/>
              <a:t>CHỈ SỐ TIM-LỒNG NGỰC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43BDD5-EC77-4604-8186-7D4A30BD50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364"/>
            <a:ext cx="4481945" cy="43780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95557-C853-4DAC-A6A9-60A5F6E845F2}"/>
              </a:ext>
            </a:extLst>
          </p:cNvPr>
          <p:cNvSpPr txBox="1"/>
          <p:nvPr/>
        </p:nvSpPr>
        <p:spPr>
          <a:xfrm>
            <a:off x="5915891" y="16764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Chỉ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</a:t>
            </a:r>
            <a:r>
              <a:rPr lang="en-US" sz="2800" b="1" dirty="0" err="1"/>
              <a:t>tim-lồng</a:t>
            </a:r>
            <a:r>
              <a:rPr lang="en-US" sz="2800" b="1" dirty="0"/>
              <a:t> </a:t>
            </a:r>
            <a:r>
              <a:rPr lang="en-US" sz="2800" b="1" dirty="0" err="1"/>
              <a:t>ngực</a:t>
            </a:r>
            <a:r>
              <a:rPr lang="en-US" sz="2800" b="1" dirty="0"/>
              <a:t> = (A + B) : C</a:t>
            </a:r>
          </a:p>
          <a:p>
            <a:endParaRPr lang="en-US" sz="2800" b="1" dirty="0"/>
          </a:p>
          <a:p>
            <a:r>
              <a:rPr lang="en-US" sz="2800" b="1" dirty="0" err="1"/>
              <a:t>Giá</a:t>
            </a:r>
            <a:r>
              <a:rPr lang="en-US" sz="2800" b="1" dirty="0"/>
              <a:t> </a:t>
            </a:r>
            <a:r>
              <a:rPr lang="en-US" sz="2800" b="1" dirty="0" err="1"/>
              <a:t>trị</a:t>
            </a:r>
            <a:r>
              <a:rPr lang="en-US" sz="2800" b="1" dirty="0"/>
              <a:t>: BÓNG TIM 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&gt; 0,55 </a:t>
            </a:r>
            <a:r>
              <a:rPr lang="en-US" sz="2800" b="1" dirty="0"/>
              <a:t>: &lt; 1 </a:t>
            </a:r>
            <a:r>
              <a:rPr lang="en-US" sz="2800" b="1" dirty="0" err="1"/>
              <a:t>tuổi</a:t>
            </a:r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&gt; 0,5   </a:t>
            </a:r>
            <a:r>
              <a:rPr lang="en-US" sz="2800" b="1" dirty="0"/>
              <a:t>: &gt; 1 </a:t>
            </a:r>
            <a:r>
              <a:rPr lang="en-US" sz="2800" b="1" dirty="0" err="1"/>
              <a:t>tuổi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19458-95CB-754B-A440-D729694127E5}"/>
              </a:ext>
            </a:extLst>
          </p:cNvPr>
          <p:cNvSpPr txBox="1"/>
          <p:nvPr/>
        </p:nvSpPr>
        <p:spPr>
          <a:xfrm>
            <a:off x="6096000" y="4354056"/>
            <a:ext cx="435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CHÚ </a:t>
            </a:r>
            <a:r>
              <a:rPr lang="en-US" sz="2400" b="1" dirty="0" err="1"/>
              <a:t>Ý</a:t>
            </a:r>
            <a:r>
              <a:rPr lang="en-US" sz="2400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LỚN BỜ PHẢI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LỚN BỜ TRÁI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29826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893-E4DA-4489-96C9-727C8BB30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728"/>
          </a:xfrm>
        </p:spPr>
        <p:txBody>
          <a:bodyPr/>
          <a:lstStyle/>
          <a:p>
            <a:r>
              <a:rPr lang="en-US" dirty="0"/>
              <a:t>ỨNG DỤNG GIẢI PHẪU TIM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3213D-AF03-46DC-8CA4-5E7152EAC7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39" y="1019331"/>
            <a:ext cx="8425721" cy="5473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35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77-1844-4AF6-8118-896A6717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CHẨN ĐOÁN LỚN CÁC BUỒNG 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799E9-92DA-4B58-B4B0-8A67B4BB9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NHĨ TRÁI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“BỜ ĐÔI”</a:t>
            </a:r>
          </a:p>
          <a:p>
            <a:r>
              <a:rPr lang="en-US" b="1" dirty="0">
                <a:solidFill>
                  <a:srgbClr val="00B050"/>
                </a:solidFill>
              </a:rPr>
              <a:t>CUNG LAA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882E6-007E-45DB-91A4-EF349C1846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34" y="1690688"/>
            <a:ext cx="6843843" cy="4650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44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0518-7CE5-46DB-A5A0-0EEA25BB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THẤT TRÁI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MỎM TIM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GÓC TÂM HOÀNH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D8A9DA-3682-421F-A8C2-2F7834B3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CHẨN ĐOÁN LỚN CÁC BUỒNG TIM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53262-312D-4EF1-9755-49BF1BD539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31" y="1825625"/>
            <a:ext cx="6788411" cy="4889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13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0518-7CE5-46DB-A5A0-0EEA25BB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THẤT TRÁI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MỎM TIM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GÓC TÂM HOÀNH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D8A9DA-3682-421F-A8C2-2F7834B3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CHẨN ĐOÁN LỚN CÁC BUỒNG TIM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72032-4C49-AD4A-8F1E-2D5EC5A8F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3827" r="9931"/>
          <a:stretch/>
        </p:blipFill>
        <p:spPr>
          <a:xfrm rot="5400000">
            <a:off x="4844132" y="1221708"/>
            <a:ext cx="5180009" cy="57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F1CB-9CE6-4348-9A23-44B64512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NHĨ PHẢI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CUNG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ỚI PHẢI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A3654-B859-46EE-88AB-CE26B53FB8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25" y="1690688"/>
            <a:ext cx="6362075" cy="49433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7C25ED-9DFE-5143-9744-33FE6E57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CHẨN ĐOÁN LỚN CÁC BUỒNG TIM</a:t>
            </a:r>
          </a:p>
        </p:txBody>
      </p:sp>
    </p:spTree>
    <p:extLst>
      <p:ext uri="{BB962C8B-B14F-4D97-AF65-F5344CB8AC3E}">
        <p14:creationId xmlns:p14="http://schemas.microsoft.com/office/powerpoint/2010/main" val="110214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F1CB-9CE6-4348-9A23-44B64512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LỚN NHĨ PHẢI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CUNG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ỚI PHẢI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C25ED-9DFE-5143-9744-33FE6E57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/>
          <a:lstStyle/>
          <a:p>
            <a:r>
              <a:rPr lang="en-US" dirty="0"/>
              <a:t>CHẨN ĐOÁN LỚN CÁC BUỒNG TIM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8EEF9-7CA1-1C4B-8938-DD5CA2E8A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r="11667" b="3704"/>
          <a:stretch/>
        </p:blipFill>
        <p:spPr>
          <a:xfrm>
            <a:off x="6197600" y="1193800"/>
            <a:ext cx="5880100" cy="56103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D28EE7-552D-B247-9E91-694E5387EBD7}"/>
              </a:ext>
            </a:extLst>
          </p:cNvPr>
          <p:cNvCxnSpPr/>
          <p:nvPr/>
        </p:nvCxnSpPr>
        <p:spPr>
          <a:xfrm>
            <a:off x="8191500" y="4038600"/>
            <a:ext cx="11430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47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687D8A91B52C48956E5847C2DA2F0B" ma:contentTypeVersion="4" ma:contentTypeDescription="Create a new document." ma:contentTypeScope="" ma:versionID="751f5977cb4fe98568dd7ae414dfe4f9">
  <xsd:schema xmlns:xsd="http://www.w3.org/2001/XMLSchema" xmlns:xs="http://www.w3.org/2001/XMLSchema" xmlns:p="http://schemas.microsoft.com/office/2006/metadata/properties" xmlns:ns2="df420b7f-4f85-445d-b098-efeff646b0cf" targetNamespace="http://schemas.microsoft.com/office/2006/metadata/properties" ma:root="true" ma:fieldsID="71eca2ec92a34b1cc8dd48f3b7f69cba" ns2:_="">
    <xsd:import namespace="df420b7f-4f85-445d-b098-efeff646b0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20b7f-4f85-445d-b098-efeff646b0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533BA-DFF7-4E3F-968C-5E2734397BC8}"/>
</file>

<file path=customXml/itemProps2.xml><?xml version="1.0" encoding="utf-8"?>
<ds:datastoreItem xmlns:ds="http://schemas.openxmlformats.org/officeDocument/2006/customXml" ds:itemID="{25E58A34-9D95-48D0-8D1D-AB503E7CE7F1}"/>
</file>

<file path=customXml/itemProps3.xml><?xml version="1.0" encoding="utf-8"?>
<ds:datastoreItem xmlns:ds="http://schemas.openxmlformats.org/officeDocument/2006/customXml" ds:itemID="{C812B4CB-D81A-4C13-A43B-3F01CE2CE23E}"/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727</Words>
  <Application>Microsoft Macintosh PowerPoint</Application>
  <PresentationFormat>Widescreen</PresentationFormat>
  <Paragraphs>148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Wingdings</vt:lpstr>
      <vt:lpstr>Office Theme</vt:lpstr>
      <vt:lpstr>X QUANG BỆNH LÍ TIM MẠCH TRẺ EM</vt:lpstr>
      <vt:lpstr>MỤC TIÊU</vt:lpstr>
      <vt:lpstr>CHỈ SỐ TIM-LỒNG NGỰC</vt:lpstr>
      <vt:lpstr>ỨNG DỤNG GIẢI PHẪU TIM</vt:lpstr>
      <vt:lpstr>CHẨN ĐOÁN LỚN CÁC BUỒNG TIM</vt:lpstr>
      <vt:lpstr>CHẨN ĐOÁN LỚN CÁC BUỒNG TIM</vt:lpstr>
      <vt:lpstr>CHẨN ĐOÁN LỚN CÁC BUỒNG TIM</vt:lpstr>
      <vt:lpstr>CHẨN ĐOÁN LỚN CÁC BUỒNG TIM</vt:lpstr>
      <vt:lpstr>CHẨN ĐOÁN LỚN CÁC BUỒNG TIM</vt:lpstr>
      <vt:lpstr>CHẨN ĐOÁN LỚN CÁC BUỒNG TIM</vt:lpstr>
      <vt:lpstr>LỚN THẤT PHẢI</vt:lpstr>
      <vt:lpstr>PowerPoint Presentation</vt:lpstr>
      <vt:lpstr>BẤT THƯỜNG CUNG ĐẠI ĐM</vt:lpstr>
      <vt:lpstr>CUNG ĐM PHỔI PHỒNG</vt:lpstr>
      <vt:lpstr>BẤT THƯỜNG CUNG ĐẠI ĐM</vt:lpstr>
      <vt:lpstr>TƯƠNG QUAN HAI ĐẠI ĐM</vt:lpstr>
      <vt:lpstr>CÁC KIỂU TUẦN HOÀN PHỔI</vt:lpstr>
      <vt:lpstr>TUẦN HOÀN PHỔI</vt:lpstr>
      <vt:lpstr>TUẦN HOÀN PHỔI</vt:lpstr>
      <vt:lpstr>TUẦN HOÀN PHỔI</vt:lpstr>
      <vt:lpstr>TUẦN HOÀN PHỔI</vt:lpstr>
      <vt:lpstr>Tuần hoàn bàng hệ ?</vt:lpstr>
      <vt:lpstr>TUẦN HOÀN PHỔI</vt:lpstr>
      <vt:lpstr>KẾT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 QUANG NGỰC BỆNH LÍ TIM MẠCH TRẺ EM</dc:title>
  <dc:creator>Quý Lê Nguyễn Phú</dc:creator>
  <cp:lastModifiedBy>Le Nguyen Phu Quy</cp:lastModifiedBy>
  <cp:revision>34</cp:revision>
  <dcterms:created xsi:type="dcterms:W3CDTF">2020-04-06T05:22:01Z</dcterms:created>
  <dcterms:modified xsi:type="dcterms:W3CDTF">2021-05-12T02:54:12Z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0x010100EF687D8A91B52C48956E5847C2DA2F0B</vt:lpwstr>
  </property>
</Properties>
</file>